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1853" r:id="rId3"/>
    <p:sldId id="1862" r:id="rId4"/>
    <p:sldId id="1863" r:id="rId5"/>
    <p:sldId id="1877" r:id="rId6"/>
    <p:sldId id="1878" r:id="rId7"/>
    <p:sldId id="1879" r:id="rId8"/>
    <p:sldId id="1880" r:id="rId9"/>
    <p:sldId id="1881" r:id="rId10"/>
    <p:sldId id="1882" r:id="rId11"/>
    <p:sldId id="1864" r:id="rId12"/>
    <p:sldId id="1867" r:id="rId13"/>
    <p:sldId id="1886" r:id="rId14"/>
    <p:sldId id="1868" r:id="rId15"/>
    <p:sldId id="1869" r:id="rId16"/>
    <p:sldId id="1865" r:id="rId17"/>
    <p:sldId id="1883" r:id="rId18"/>
    <p:sldId id="1884" r:id="rId19"/>
    <p:sldId id="1870" r:id="rId20"/>
    <p:sldId id="1871" r:id="rId21"/>
    <p:sldId id="1872" r:id="rId22"/>
    <p:sldId id="1873" r:id="rId23"/>
    <p:sldId id="1874" r:id="rId24"/>
    <p:sldId id="1876" r:id="rId25"/>
    <p:sldId id="1866" r:id="rId26"/>
    <p:sldId id="1887" r:id="rId27"/>
    <p:sldId id="1885" r:id="rId28"/>
    <p:sldId id="18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93F"/>
    <a:srgbClr val="EBD97E"/>
    <a:srgbClr val="BD09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7"/>
    <p:restoredTop sz="92317" autoAdjust="0"/>
  </p:normalViewPr>
  <p:slideViewPr>
    <p:cSldViewPr snapToGrid="0">
      <p:cViewPr varScale="1">
        <p:scale>
          <a:sx n="79" d="100"/>
          <a:sy n="79" d="100"/>
        </p:scale>
        <p:origin x="89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AC4C-AA4B-49DA-A846-033AD3E91B54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25B8B-3784-46F6-964B-E71104D32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4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3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Cluster2</a:t>
            </a:r>
            <a:r>
              <a:rPr lang="zh-CN" altLang="en-US" dirty="0"/>
              <a:t> 用户的信用卡余额高，购物活跃，信用良好。这些用户虽然信用卡余额高，但与聚类</a:t>
            </a:r>
            <a:r>
              <a:rPr lang="en-US" altLang="zh-CN" dirty="0"/>
              <a:t>1</a:t>
            </a:r>
            <a:r>
              <a:rPr lang="zh-CN" altLang="en-US" dirty="0"/>
              <a:t>不同的是，他们购买频率高，尤其是分期购买。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25B8B-3784-46F6-964B-E71104D325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7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8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9FB5-4EB1-49B0-A09D-841C3778DD41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749D-F503-45C3-AA1D-00E0FE3AF1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7363FBB-C59E-4A2F-818A-92C2C495D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93639" y="2109101"/>
            <a:ext cx="6901185" cy="10156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spc="-15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AMA 546-Presentation</a:t>
            </a:r>
            <a:endParaRPr lang="zh-CN" altLang="en-US" sz="6000" spc="-150" dirty="0">
              <a:solidFill>
                <a:schemeClr val="bg2">
                  <a:lumMod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2916392" y="3332151"/>
            <a:ext cx="787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Customer segmentation by clustering algorithms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250730" y="4440926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9412" y="4591456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77E0053-3C55-4334-8833-41E50E9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4159278-D15D-4192-A5E3-DF20C0A4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D38F143A-D56F-4D91-91E7-292AC62FE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6D2E5D9-CEC3-4959-89F6-33A4A2F13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F70D269-92DE-4202-8F95-E841FF922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727300F6-DDDF-49E3-8B78-14EF1DE29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4BA9A85E-C584-4192-B4BD-793C15B12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FA616E-A4AA-004F-E1DD-104E659C44FD}"/>
              </a:ext>
            </a:extLst>
          </p:cNvPr>
          <p:cNvSpPr txBox="1"/>
          <p:nvPr/>
        </p:nvSpPr>
        <p:spPr>
          <a:xfrm>
            <a:off x="5492527" y="4891767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208276" y="2677346"/>
            <a:ext cx="574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Evaluation&amp; Model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 Affinity Propagation Model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2"/>
          <p:cNvGrpSpPr/>
          <p:nvPr/>
        </p:nvGrpSpPr>
        <p:grpSpPr bwMode="auto">
          <a:xfrm>
            <a:off x="1010505" y="1646013"/>
            <a:ext cx="276225" cy="368300"/>
            <a:chOff x="8332164" y="717871"/>
            <a:chExt cx="459026" cy="569605"/>
          </a:xfrm>
        </p:grpSpPr>
        <p:sp>
          <p:nvSpPr>
            <p:cNvPr id="5" name="Freeform: Shape 53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: Shape 54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55"/>
          <p:cNvGrpSpPr/>
          <p:nvPr/>
        </p:nvGrpSpPr>
        <p:grpSpPr bwMode="auto">
          <a:xfrm>
            <a:off x="1010505" y="2998563"/>
            <a:ext cx="276225" cy="368300"/>
            <a:chOff x="8332164" y="717871"/>
            <a:chExt cx="459026" cy="569605"/>
          </a:xfrm>
        </p:grpSpPr>
        <p:sp>
          <p:nvSpPr>
            <p:cNvPr id="8" name="Freeform: Shape 56"/>
            <p:cNvSpPr/>
            <p:nvPr/>
          </p:nvSpPr>
          <p:spPr>
            <a:xfrm>
              <a:off x="8369097" y="71787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: Shape 57"/>
            <p:cNvSpPr/>
            <p:nvPr/>
          </p:nvSpPr>
          <p:spPr>
            <a:xfrm>
              <a:off x="8332164" y="897099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58"/>
          <p:cNvGrpSpPr/>
          <p:nvPr/>
        </p:nvGrpSpPr>
        <p:grpSpPr bwMode="auto">
          <a:xfrm>
            <a:off x="1010505" y="4511450"/>
            <a:ext cx="276225" cy="368300"/>
            <a:chOff x="8332164" y="717871"/>
            <a:chExt cx="459026" cy="569605"/>
          </a:xfrm>
        </p:grpSpPr>
        <p:sp>
          <p:nvSpPr>
            <p:cNvPr id="11" name="Freeform: Shape 59"/>
            <p:cNvSpPr/>
            <p:nvPr/>
          </p:nvSpPr>
          <p:spPr>
            <a:xfrm>
              <a:off x="8369097" y="717871"/>
              <a:ext cx="422093" cy="390377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9A7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: Shape 60"/>
            <p:cNvSpPr/>
            <p:nvPr/>
          </p:nvSpPr>
          <p:spPr>
            <a:xfrm>
              <a:off x="8332164" y="897101"/>
              <a:ext cx="422093" cy="390375"/>
            </a:xfrm>
            <a:custGeom>
              <a:avLst/>
              <a:gdLst>
                <a:gd name="connsiteX0" fmla="*/ 538158 w 1078506"/>
                <a:gd name="connsiteY0" fmla="*/ 1 h 1078507"/>
                <a:gd name="connsiteX1" fmla="*/ 637844 w 1078506"/>
                <a:gd name="connsiteY1" fmla="*/ 41056 h 1078507"/>
                <a:gd name="connsiteX2" fmla="*/ 1037048 w 1078506"/>
                <a:gd name="connsiteY2" fmla="*/ 438641 h 1078507"/>
                <a:gd name="connsiteX3" fmla="*/ 1037452 w 1078506"/>
                <a:gd name="connsiteY3" fmla="*/ 637845 h 1078507"/>
                <a:gd name="connsiteX4" fmla="*/ 639866 w 1078506"/>
                <a:gd name="connsiteY4" fmla="*/ 1037049 h 1078507"/>
                <a:gd name="connsiteX5" fmla="*/ 440663 w 1078506"/>
                <a:gd name="connsiteY5" fmla="*/ 1037453 h 1078507"/>
                <a:gd name="connsiteX6" fmla="*/ 41460 w 1078506"/>
                <a:gd name="connsiteY6" fmla="*/ 639867 h 1078507"/>
                <a:gd name="connsiteX7" fmla="*/ 41055 w 1078506"/>
                <a:gd name="connsiteY7" fmla="*/ 440664 h 1078507"/>
                <a:gd name="connsiteX8" fmla="*/ 438640 w 1078506"/>
                <a:gd name="connsiteY8" fmla="*/ 41460 h 1078507"/>
                <a:gd name="connsiteX9" fmla="*/ 538158 w 1078506"/>
                <a:gd name="connsiteY9" fmla="*/ 1 h 107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506" h="1078507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rgbClr val="EBD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" name="Shape 4868"/>
          <p:cNvSpPr/>
          <p:nvPr/>
        </p:nvSpPr>
        <p:spPr bwMode="auto">
          <a:xfrm>
            <a:off x="6224588" y="4152900"/>
            <a:ext cx="512762" cy="523875"/>
          </a:xfrm>
          <a:custGeom>
            <a:avLst/>
            <a:gdLst>
              <a:gd name="T0" fmla="*/ 1093713 w 120000"/>
              <a:gd name="T1" fmla="*/ 2283270 h 120000"/>
              <a:gd name="T2" fmla="*/ 1093713 w 120000"/>
              <a:gd name="T3" fmla="*/ 2283270 h 120000"/>
              <a:gd name="T4" fmla="*/ 0 w 120000"/>
              <a:gd name="T5" fmla="*/ 1141633 h 120000"/>
              <a:gd name="T6" fmla="*/ 1093713 w 120000"/>
              <a:gd name="T7" fmla="*/ 0 h 120000"/>
              <a:gd name="T8" fmla="*/ 2187426 w 120000"/>
              <a:gd name="T9" fmla="*/ 1141633 h 120000"/>
              <a:gd name="T10" fmla="*/ 1093713 w 120000"/>
              <a:gd name="T11" fmla="*/ 2283270 h 120000"/>
              <a:gd name="T12" fmla="*/ 1093713 w 120000"/>
              <a:gd name="T13" fmla="*/ 214047 h 120000"/>
              <a:gd name="T14" fmla="*/ 1093713 w 120000"/>
              <a:gd name="T15" fmla="*/ 214047 h 120000"/>
              <a:gd name="T16" fmla="*/ 201464 w 120000"/>
              <a:gd name="T17" fmla="*/ 1141633 h 120000"/>
              <a:gd name="T18" fmla="*/ 1093713 w 120000"/>
              <a:gd name="T19" fmla="*/ 2069219 h 120000"/>
              <a:gd name="T20" fmla="*/ 1982364 w 120000"/>
              <a:gd name="T21" fmla="*/ 1141633 h 120000"/>
              <a:gd name="T22" fmla="*/ 1093713 w 120000"/>
              <a:gd name="T23" fmla="*/ 214047 h 120000"/>
              <a:gd name="T24" fmla="*/ 863453 w 120000"/>
              <a:gd name="T25" fmla="*/ 1355701 h 120000"/>
              <a:gd name="T26" fmla="*/ 863453 w 120000"/>
              <a:gd name="T27" fmla="*/ 1355701 h 120000"/>
              <a:gd name="T28" fmla="*/ 557637 w 120000"/>
              <a:gd name="T29" fmla="*/ 585828 h 120000"/>
              <a:gd name="T30" fmla="*/ 1320375 w 120000"/>
              <a:gd name="T31" fmla="*/ 901283 h 120000"/>
              <a:gd name="T32" fmla="*/ 1626190 w 120000"/>
              <a:gd name="T33" fmla="*/ 1697442 h 120000"/>
              <a:gd name="T34" fmla="*/ 863453 w 120000"/>
              <a:gd name="T35" fmla="*/ 1355701 h 120000"/>
              <a:gd name="T36" fmla="*/ 1093713 w 120000"/>
              <a:gd name="T37" fmla="*/ 1036487 h 120000"/>
              <a:gd name="T38" fmla="*/ 1093713 w 120000"/>
              <a:gd name="T39" fmla="*/ 1036487 h 120000"/>
              <a:gd name="T40" fmla="*/ 992981 w 120000"/>
              <a:gd name="T41" fmla="*/ 1141633 h 120000"/>
              <a:gd name="T42" fmla="*/ 1093713 w 120000"/>
              <a:gd name="T43" fmla="*/ 1246779 h 120000"/>
              <a:gd name="T44" fmla="*/ 1194445 w 120000"/>
              <a:gd name="T45" fmla="*/ 1141633 h 120000"/>
              <a:gd name="T46" fmla="*/ 1093713 w 120000"/>
              <a:gd name="T47" fmla="*/ 1036487 h 12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20000"/>
              <a:gd name="T73" fmla="*/ 0 h 120000"/>
              <a:gd name="T74" fmla="*/ 120000 w 120000"/>
              <a:gd name="T75" fmla="*/ 120000 h 12000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5937391" y="4800600"/>
            <a:ext cx="1130020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请在此处添加具体内容。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9"/>
              <p:cNvSpPr/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7620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𝒎𝒂𝒙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7" y="1169616"/>
                <a:ext cx="3631824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0"/>
          <p:cNvSpPr/>
          <p:nvPr/>
        </p:nvSpPr>
        <p:spPr>
          <a:xfrm>
            <a:off x="1629106" y="1531067"/>
            <a:ext cx="2530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Silhouette Score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1545174" y="2883617"/>
            <a:ext cx="332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Calinski-Harabasz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1545174" y="4396505"/>
            <a:ext cx="30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Davies-Bouldin index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363182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Evaluation Metrics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/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𝑪𝑯𝑰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𝑺𝑺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FF4D87-06E1-E1C0-284A-EF6933CE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86" y="2685729"/>
                <a:ext cx="609442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/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𝑫𝑩𝑰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zh-CN" altLang="en-US" sz="24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EC58B0-CF7A-CB03-5A1F-03CAC85A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61" y="4035981"/>
                <a:ext cx="6094428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742360A7-369E-564B-C313-A6DD9F1E2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78" y="909984"/>
            <a:ext cx="4202532" cy="18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8" grpId="0"/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F7216FD-F57D-4C7A-8151-20D4C05A518A}"/>
              </a:ext>
            </a:extLst>
          </p:cNvPr>
          <p:cNvSpPr txBox="1"/>
          <p:nvPr/>
        </p:nvSpPr>
        <p:spPr>
          <a:xfrm>
            <a:off x="1032730" y="51924"/>
            <a:ext cx="2021555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K-means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03265365-0BCE-4C6B-8F43-B8C7C827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02925" y="228352"/>
            <a:ext cx="570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Gaussian Mixture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17"/>
          <p:cNvCxnSpPr>
            <a:cxnSpLocks/>
          </p:cNvCxnSpPr>
          <p:nvPr/>
        </p:nvCxnSpPr>
        <p:spPr>
          <a:xfrm flipH="1">
            <a:off x="502875" y="1480270"/>
            <a:ext cx="17622" cy="43266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660248" y="1497606"/>
            <a:ext cx="7502858" cy="392458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A clustering method based on probability density function, which assumes that each cluster is a mixture distribution composed of multiple Gaussian distributions.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When clustering, GMM assigns data points to the cluster with the highest probability, instead of hard assigning data points to a certain cluster like K-Means.</a:t>
            </a:r>
          </a:p>
          <a:p>
            <a:pPr lvl="0" defTabSz="1217930">
              <a:lnSpc>
                <a:spcPts val="3000"/>
              </a:lnSpc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Can be applied to multiple fields, such as image recognition, speech processing, risk assessment, etc.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BC0809A-0BB3-E596-7688-E180A7DF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3" y="710664"/>
            <a:ext cx="3021462" cy="250427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32656A8-12B1-B278-DF7F-55732AD2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214939"/>
            <a:ext cx="3256669" cy="3075743"/>
          </a:xfrm>
          <a:prstGeom prst="rect">
            <a:avLst/>
          </a:prstGeom>
        </p:spPr>
      </p:pic>
      <p:sp>
        <p:nvSpPr>
          <p:cNvPr id="17" name="Oval 7">
            <a:extLst>
              <a:ext uri="{FF2B5EF4-FFF2-40B4-BE49-F238E27FC236}">
                <a16:creationId xmlns:a16="http://schemas.microsoft.com/office/drawing/2014/main" id="{C5D62924-B1AC-708A-00F7-7F7CFE5636D2}"/>
              </a:ext>
            </a:extLst>
          </p:cNvPr>
          <p:cNvSpPr/>
          <p:nvPr/>
        </p:nvSpPr>
        <p:spPr>
          <a:xfrm>
            <a:off x="660663" y="158132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F5E88-3FED-8254-774A-CAA294F79CC2}"/>
              </a:ext>
            </a:extLst>
          </p:cNvPr>
          <p:cNvSpPr/>
          <p:nvPr/>
        </p:nvSpPr>
        <p:spPr>
          <a:xfrm>
            <a:off x="660248" y="1507225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C31BEC9-30E0-209F-949F-22E078B15F07}"/>
              </a:ext>
            </a:extLst>
          </p:cNvPr>
          <p:cNvSpPr/>
          <p:nvPr/>
        </p:nvSpPr>
        <p:spPr>
          <a:xfrm>
            <a:off x="660248" y="3146439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03CFD-B9CC-3E95-E088-4973658C1F58}"/>
              </a:ext>
            </a:extLst>
          </p:cNvPr>
          <p:cNvSpPr/>
          <p:nvPr/>
        </p:nvSpPr>
        <p:spPr>
          <a:xfrm>
            <a:off x="660248" y="3071304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216B9280-1773-BBA5-F6D8-4B3F9AA2F59C}"/>
              </a:ext>
            </a:extLst>
          </p:cNvPr>
          <p:cNvSpPr/>
          <p:nvPr/>
        </p:nvSpPr>
        <p:spPr>
          <a:xfrm>
            <a:off x="660248" y="4657151"/>
            <a:ext cx="313459" cy="3134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68BFD2-BE1A-6B2D-9AD9-91D11FAC873F}"/>
              </a:ext>
            </a:extLst>
          </p:cNvPr>
          <p:cNvSpPr/>
          <p:nvPr/>
        </p:nvSpPr>
        <p:spPr>
          <a:xfrm>
            <a:off x="660248" y="458304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1689372" y="4426582"/>
            <a:ext cx="337184" cy="337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cs typeface="+mn-ea"/>
              <a:sym typeface="+mn-lt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5710888" y="4393745"/>
            <a:ext cx="337184" cy="33718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2250332" y="4309279"/>
            <a:ext cx="346055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 clustering algorithm used to group data points into clusters with similar characteristics.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6096000" y="4393744"/>
            <a:ext cx="4065346" cy="161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Based on graph theory that determines the center point of a cluster by calculating the similarity between data points.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B47527-D3F3-47A3-B145-7E92916D5E5C}"/>
              </a:ext>
            </a:extLst>
          </p:cNvPr>
          <p:cNvSpPr txBox="1"/>
          <p:nvPr/>
        </p:nvSpPr>
        <p:spPr>
          <a:xfrm>
            <a:off x="1012069" y="207557"/>
            <a:ext cx="61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 Affinity Propagation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0" name="图片 39" descr="图表&#10;&#10;描述已自动生成">
            <a:extLst>
              <a:ext uri="{FF2B5EF4-FFF2-40B4-BE49-F238E27FC236}">
                <a16:creationId xmlns:a16="http://schemas.microsoft.com/office/drawing/2014/main" id="{CC4C63C1-3181-1D33-7120-3F3F6201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97" y="1003109"/>
            <a:ext cx="6143414" cy="31991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904AFCC-7BD2-0C00-AC28-107D0B223A5A}"/>
              </a:ext>
            </a:extLst>
          </p:cNvPr>
          <p:cNvSpPr/>
          <p:nvPr/>
        </p:nvSpPr>
        <p:spPr>
          <a:xfrm>
            <a:off x="1691935" y="4364341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CE77EE-8CBD-97D2-8DC4-9E35FD8B0BDD}"/>
              </a:ext>
            </a:extLst>
          </p:cNvPr>
          <p:cNvSpPr/>
          <p:nvPr/>
        </p:nvSpPr>
        <p:spPr>
          <a:xfrm>
            <a:off x="5706195" y="4335469"/>
            <a:ext cx="346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871760" y="2677346"/>
            <a:ext cx="3508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Experiment</a:t>
            </a:r>
            <a:endParaRPr lang="zh-CN" altLang="en-US" sz="48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K-means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8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813EC9-2CFB-892C-8B87-7CFA9F03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20" y="1678939"/>
            <a:ext cx="6280880" cy="43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7391AE62-54C2-4D9E-A9CF-CBE652A1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955E83AF-4485-BC87-5335-4ECC0CD24DCE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BA43B-4416-F64B-7D68-2CD07DC64554}"/>
              </a:ext>
            </a:extLst>
          </p:cNvPr>
          <p:cNvSpPr txBox="1"/>
          <p:nvPr/>
        </p:nvSpPr>
        <p:spPr>
          <a:xfrm>
            <a:off x="798808" y="1282694"/>
            <a:ext cx="9495499" cy="35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930">
              <a:lnSpc>
                <a:spcPts val="20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Using the Elbow Method to Determine Optimal Clustering Number k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E2C97-5FDF-DC5F-0F85-4ADDB0922276}"/>
              </a:ext>
            </a:extLst>
          </p:cNvPr>
          <p:cNvSpPr txBox="1"/>
          <p:nvPr/>
        </p:nvSpPr>
        <p:spPr>
          <a:xfrm>
            <a:off x="216074" y="1834938"/>
            <a:ext cx="6144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Elbow Method Principle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Identifies the 'elbow point' where an increase in k results in diminishing returns on decrease in 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Ideal k is where the curve of SSE versus k </a:t>
            </a:r>
            <a:r>
              <a:rPr lang="en-US" altLang="zh-CN" dirty="0">
                <a:highlight>
                  <a:srgbClr val="FFFF00"/>
                </a:highlight>
              </a:rPr>
              <a:t>starts to flatten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E5FD9-0E61-29AC-1192-FC3867155659}"/>
              </a:ext>
            </a:extLst>
          </p:cNvPr>
          <p:cNvSpPr txBox="1"/>
          <p:nvPr/>
        </p:nvSpPr>
        <p:spPr>
          <a:xfrm>
            <a:off x="210666" y="3555612"/>
            <a:ext cx="924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Application in project</a:t>
            </a:r>
            <a:r>
              <a:rPr lang="zh-CN" altLang="en-US" dirty="0"/>
              <a:t>：</a:t>
            </a:r>
            <a:r>
              <a:rPr lang="en-US" altLang="zh-CN" dirty="0"/>
              <a:t>Calculated range: </a:t>
            </a:r>
            <a:r>
              <a:rPr lang="en-US" altLang="zh-CN" dirty="0">
                <a:highlight>
                  <a:srgbClr val="FFFF00"/>
                </a:highlight>
              </a:rPr>
              <a:t>k=1 to k=11.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71D3F4AA-92DE-4704-A574-A7DD38591F6F}"/>
              </a:ext>
            </a:extLst>
          </p:cNvPr>
          <p:cNvSpPr txBox="1"/>
          <p:nvPr/>
        </p:nvSpPr>
        <p:spPr>
          <a:xfrm>
            <a:off x="1009200" y="287761"/>
            <a:ext cx="681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049F6096-FCCB-425B-BB57-04ABF4A2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D6BD6-75B4-48DA-05D3-F51BCAE16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94275"/>
            <a:ext cx="4102032" cy="3256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C9F82-F4D0-D981-BA6A-454FCB1A2BA5}"/>
              </a:ext>
            </a:extLst>
          </p:cNvPr>
          <p:cNvSpPr txBox="1"/>
          <p:nvPr/>
        </p:nvSpPr>
        <p:spPr>
          <a:xfrm>
            <a:off x="547335" y="1047944"/>
            <a:ext cx="421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utilized </a:t>
            </a:r>
            <a:r>
              <a:rPr lang="en-US" altLang="zh-CN" dirty="0">
                <a:highlight>
                  <a:srgbClr val="FFFF00"/>
                </a:highlight>
              </a:rPr>
              <a:t>t-SNE</a:t>
            </a:r>
            <a:r>
              <a:rPr lang="en-US" altLang="zh-CN" dirty="0"/>
              <a:t> to reduce the dimensions to a 2D space for visualization</a:t>
            </a:r>
            <a:endParaRPr lang="zh-CN" altLang="en-US" dirty="0"/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0D23D56E-9C15-8617-A0F5-105CB73748E9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Result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C0A05-E8D7-C16A-1259-99885334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93880"/>
              </p:ext>
            </p:extLst>
          </p:nvPr>
        </p:nvGraphicFramePr>
        <p:xfrm>
          <a:off x="5820188" y="1758752"/>
          <a:ext cx="606850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4250">
                  <a:extLst>
                    <a:ext uri="{9D8B030D-6E8A-4147-A177-3AD203B41FA5}">
                      <a16:colId xmlns:a16="http://schemas.microsoft.com/office/drawing/2014/main" val="3166831468"/>
                    </a:ext>
                  </a:extLst>
                </a:gridCol>
                <a:gridCol w="3034250">
                  <a:extLst>
                    <a:ext uri="{9D8B030D-6E8A-4147-A177-3AD203B41FA5}">
                      <a16:colId xmlns:a16="http://schemas.microsoft.com/office/drawing/2014/main" val="2920814643"/>
                    </a:ext>
                  </a:extLst>
                </a:gridCol>
              </a:tblGrid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Evaluation Metrics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3378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1086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Calinski-Harabasz</a:t>
                      </a:r>
                      <a:r>
                        <a:rPr lang="en-US" altLang="zh-CN" dirty="0"/>
                        <a:t>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2476.4846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8447"/>
                  </a:ext>
                </a:extLst>
              </a:tr>
              <a:tr h="300430">
                <a:tc>
                  <a:txBody>
                    <a:bodyPr/>
                    <a:lstStyle/>
                    <a:p>
                      <a:r>
                        <a:rPr lang="en-US" altLang="zh-CN" dirty="0"/>
                        <a:t>Davies-Bouldin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1.5397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636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105279-8091-BB12-E2C3-C295B16FBC20}"/>
              </a:ext>
            </a:extLst>
          </p:cNvPr>
          <p:cNvSpPr txBox="1"/>
          <p:nvPr/>
        </p:nvSpPr>
        <p:spPr>
          <a:xfrm>
            <a:off x="7780072" y="107405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03387-0139-EBF2-F13F-A47E4DC6538B}"/>
              </a:ext>
            </a:extLst>
          </p:cNvPr>
          <p:cNvSpPr txBox="1"/>
          <p:nvPr/>
        </p:nvSpPr>
        <p:spPr>
          <a:xfrm>
            <a:off x="5741097" y="3658234"/>
            <a:ext cx="6450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Silhouette Score is</a:t>
            </a:r>
            <a:r>
              <a:rPr lang="en-US" altLang="zh-CN" dirty="0">
                <a:highlight>
                  <a:srgbClr val="FFFF00"/>
                </a:highlight>
              </a:rPr>
              <a:t> moderate</a:t>
            </a:r>
            <a:r>
              <a:rPr lang="en-US" altLang="zh-CN" dirty="0"/>
              <a:t>, which indicates that while the clusters are somewhat distinct, there may be room for optimization. A score closer to 1 would be ideal.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/>
              <a:t>Calinski-Harabasz</a:t>
            </a:r>
            <a:r>
              <a:rPr lang="en-US" altLang="zh-CN" dirty="0"/>
              <a:t> Score is </a:t>
            </a:r>
            <a:r>
              <a:rPr lang="en-US" altLang="zh-CN" dirty="0">
                <a:highlight>
                  <a:srgbClr val="FFFF00"/>
                </a:highlight>
              </a:rPr>
              <a:t>relatively high</a:t>
            </a:r>
            <a:r>
              <a:rPr lang="en-US" altLang="zh-CN" dirty="0"/>
              <a:t>, which is desirable as it suggests good cluster definition.</a:t>
            </a:r>
          </a:p>
          <a:p>
            <a:endParaRPr lang="en-US" altLang="zh-CN" dirty="0"/>
          </a:p>
          <a:p>
            <a:r>
              <a:rPr lang="en-US" altLang="zh-CN" dirty="0"/>
              <a:t>Davies-Bouldin Score: A value of 1.5397 indicates the average similarity between each cluster and the cluster most similar to it.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10051428" y="3044927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CHI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4325814" cy="349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1: Determine K value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Search for the most suitable </a:t>
            </a:r>
          </a:p>
          <a:p>
            <a:pPr lvl="0"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number of clusters.</a:t>
            </a:r>
          </a:p>
          <a:p>
            <a:pPr lvl="0" defTabSz="1217930"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define the number of </a:t>
            </a:r>
          </a:p>
          <a:p>
            <a:pPr defTabSz="1217930"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clusters k from 2 to 11.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43F2847-7F68-F82E-1E95-15D94ED8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16" y="641655"/>
            <a:ext cx="3670649" cy="2117921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B5FBEA1-C4BC-A2A4-AEAF-7BDEF0DF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45" y="3852056"/>
            <a:ext cx="3649246" cy="2117921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5D704D4B-10A9-5C1F-50B9-43EFC961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28" y="641655"/>
            <a:ext cx="3643072" cy="2117921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BCA02324-F295-CD18-DC7B-79A056B09FA7}"/>
              </a:ext>
            </a:extLst>
          </p:cNvPr>
          <p:cNvSpPr/>
          <p:nvPr/>
        </p:nvSpPr>
        <p:spPr>
          <a:xfrm>
            <a:off x="5573266" y="3044927"/>
            <a:ext cx="216293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Silhouette Score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24BB7DC8-D82C-3CAA-E012-7DF41A9DCDEB}"/>
              </a:ext>
            </a:extLst>
          </p:cNvPr>
          <p:cNvSpPr/>
          <p:nvPr/>
        </p:nvSpPr>
        <p:spPr>
          <a:xfrm>
            <a:off x="8165329" y="6102928"/>
            <a:ext cx="638072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307999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6096000" y="2860149"/>
            <a:ext cx="579184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2: Adjust Covariance Matrix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B410DC-DFC6-D02D-4161-B399A2202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09961"/>
              </p:ext>
            </p:extLst>
          </p:nvPr>
        </p:nvGraphicFramePr>
        <p:xfrm>
          <a:off x="1009201" y="1578005"/>
          <a:ext cx="4052994" cy="3004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497">
                  <a:extLst>
                    <a:ext uri="{9D8B030D-6E8A-4147-A177-3AD203B41FA5}">
                      <a16:colId xmlns:a16="http://schemas.microsoft.com/office/drawing/2014/main" val="2319165444"/>
                    </a:ext>
                  </a:extLst>
                </a:gridCol>
                <a:gridCol w="2026497">
                  <a:extLst>
                    <a:ext uri="{9D8B030D-6E8A-4147-A177-3AD203B41FA5}">
                      <a16:colId xmlns:a16="http://schemas.microsoft.com/office/drawing/2014/main" val="1470041607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Covariance Type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Silhouette Score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534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tied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0.260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376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diag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0.264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45191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spherical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0.229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8580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full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778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98326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64409" y="1211314"/>
            <a:ext cx="189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Dataset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75" y="12113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5808" y="1242092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5461" y="5117213"/>
            <a:ext cx="471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Analysis &amp; Conclusion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5675" y="51109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808" y="5141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23" y="2501658"/>
            <a:ext cx="4242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Evaluation &amp; Model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5675" y="25111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15808" y="2541974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7964" y="3802344"/>
            <a:ext cx="2793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Experiment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5675" y="38110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9A793F"/>
                </a:solidFill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rgbClr val="9A793F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5808" y="384185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endParaRPr lang="zh-CN" altLang="en-US" sz="32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7276" y="2705725"/>
            <a:ext cx="3937660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88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8800" b="1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3AACA90-77FC-4AF7-9F11-ECCF0C57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3F883E6-4CA4-4DB8-BC79-2605F928C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685618C5-B172-4DDE-87D4-D8726E4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4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9267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Freeform 8"/>
          <p:cNvSpPr/>
          <p:nvPr/>
        </p:nvSpPr>
        <p:spPr bwMode="auto">
          <a:xfrm flipH="1">
            <a:off x="4249084" y="4719995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12CCD2B-6A0B-4726-AEE2-921E9A1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Google Shape;86;p19">
            <a:extLst>
              <a:ext uri="{FF2B5EF4-FFF2-40B4-BE49-F238E27FC236}">
                <a16:creationId xmlns:a16="http://schemas.microsoft.com/office/drawing/2014/main" id="{EFD5D97F-FA87-E1CD-DABA-6675E2BAADFC}"/>
              </a:ext>
            </a:extLst>
          </p:cNvPr>
          <p:cNvSpPr txBox="1"/>
          <p:nvPr/>
        </p:nvSpPr>
        <p:spPr>
          <a:xfrm>
            <a:off x="5693790" y="2860149"/>
            <a:ext cx="6194054" cy="5688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3: Compute Evaluation Metrics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A8D39-A699-EBDF-676F-985F00E39DEE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16A29A26-A489-6572-6944-C6281A20A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117820"/>
                  </p:ext>
                </p:extLst>
              </p:nvPr>
            </p:nvGraphicFramePr>
            <p:xfrm>
              <a:off x="350415" y="2251398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155180008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1170061744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effectLst/>
                            </a:rPr>
                            <a:t>Evaluation Metrics</a:t>
                          </a:r>
                          <a:endParaRPr lang="zh-CN" sz="2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effectLst/>
                            </a:rPr>
                            <a:t>Score</a:t>
                          </a:r>
                          <a:endParaRPr lang="zh-CN" sz="2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56346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0.265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394149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3003.035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730594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1.357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783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472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51"/>
          <p:cNvSpPr/>
          <p:nvPr/>
        </p:nvSpPr>
        <p:spPr>
          <a:xfrm>
            <a:off x="8844796" y="1777406"/>
            <a:ext cx="1647237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Scatter Plot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335578" y="1296727"/>
            <a:ext cx="3680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defTabSz="1217930">
              <a:defRPr/>
            </a:pPr>
            <a:r>
              <a:rPr lang="en-US" altLang="zh-CN" sz="3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Step 4: Show Result</a:t>
            </a: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121793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0EA189-1985-4CF9-AB9E-0ED0652083C9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BED6DF35-EE8C-A1AA-DC99-B0DA2BD0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2" y="544247"/>
            <a:ext cx="3810112" cy="2840391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8D9AFE3-528F-9C2E-7902-7F1CC1C5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6" y="3521482"/>
            <a:ext cx="6402866" cy="3231558"/>
          </a:xfrm>
          <a:prstGeom prst="rect">
            <a:avLst/>
          </a:prstGeom>
        </p:spPr>
      </p:pic>
      <p:sp>
        <p:nvSpPr>
          <p:cNvPr id="13" name="Rectangle 51">
            <a:extLst>
              <a:ext uri="{FF2B5EF4-FFF2-40B4-BE49-F238E27FC236}">
                <a16:creationId xmlns:a16="http://schemas.microsoft.com/office/drawing/2014/main" id="{7F5DA277-CFD5-AB0D-098C-6895A1FDE307}"/>
              </a:ext>
            </a:extLst>
          </p:cNvPr>
          <p:cNvSpPr/>
          <p:nvPr/>
        </p:nvSpPr>
        <p:spPr>
          <a:xfrm>
            <a:off x="8939064" y="4751478"/>
            <a:ext cx="1647237" cy="771566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cs typeface="+mn-ea"/>
                <a:sym typeface="+mn-lt"/>
              </a:rPr>
              <a:t>Histogram &amp; Pie Chart</a:t>
            </a:r>
          </a:p>
        </p:txBody>
      </p:sp>
    </p:spTree>
    <p:extLst>
      <p:ext uri="{BB962C8B-B14F-4D97-AF65-F5344CB8AC3E}">
        <p14:creationId xmlns:p14="http://schemas.microsoft.com/office/powerpoint/2010/main" val="57137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B8D44B7-8527-434C-AA8E-671A8668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B39375-B95B-DFBE-664B-B352A0D726D4}"/>
              </a:ext>
            </a:extLst>
          </p:cNvPr>
          <p:cNvSpPr txBox="1"/>
          <p:nvPr/>
        </p:nvSpPr>
        <p:spPr>
          <a:xfrm>
            <a:off x="797566" y="81576"/>
            <a:ext cx="482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Gaussian Mixture Model</a:t>
            </a:r>
          </a:p>
        </p:txBody>
      </p:sp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86CACB36-A4A6-C4E9-0E98-F0772AF6B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9" y="666351"/>
            <a:ext cx="6259790" cy="6015267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C18CAAD-E8D4-53B0-2989-FB76C1ACF958}"/>
              </a:ext>
            </a:extLst>
          </p:cNvPr>
          <p:cNvSpPr/>
          <p:nvPr/>
        </p:nvSpPr>
        <p:spPr>
          <a:xfrm>
            <a:off x="8345176" y="3486948"/>
            <a:ext cx="1251311" cy="374072"/>
          </a:xfrm>
          <a:prstGeom prst="rect">
            <a:avLst/>
          </a:prstGeom>
          <a:solidFill>
            <a:srgbClr val="9A79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cs typeface="+mn-ea"/>
                <a:sym typeface="+mn-lt"/>
              </a:rPr>
              <a:t>Pairplot</a:t>
            </a:r>
            <a:endParaRPr 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07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204805" y="1941770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rgbClr val="9A79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058464" y="4296018"/>
            <a:ext cx="2536729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random_state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=42 </a:t>
            </a:r>
          </a:p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damp=0.9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199313" y="3774793"/>
            <a:ext cx="3269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Parameter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90F8774D-7478-417E-9901-2C15597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3042A3-475A-66C2-3DC1-A86E90D46641}"/>
              </a:ext>
            </a:extLst>
          </p:cNvPr>
          <p:cNvSpPr txBox="1"/>
          <p:nvPr/>
        </p:nvSpPr>
        <p:spPr>
          <a:xfrm>
            <a:off x="861227" y="81576"/>
            <a:ext cx="510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Affinity Propagation Model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51F21F-513E-A8DC-EC08-B8C7DF0283B1}"/>
              </a:ext>
            </a:extLst>
          </p:cNvPr>
          <p:cNvSpPr/>
          <p:nvPr/>
        </p:nvSpPr>
        <p:spPr>
          <a:xfrm>
            <a:off x="2343180" y="2843646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9BC08-BAF3-E82A-5432-9015FA8F7B7E}"/>
              </a:ext>
            </a:extLst>
          </p:cNvPr>
          <p:cNvSpPr/>
          <p:nvPr/>
        </p:nvSpPr>
        <p:spPr>
          <a:xfrm>
            <a:off x="5638356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41E1E9-ED37-47F8-B94B-C6ECAD64CB9E}"/>
              </a:ext>
            </a:extLst>
          </p:cNvPr>
          <p:cNvSpPr/>
          <p:nvPr/>
        </p:nvSpPr>
        <p:spPr>
          <a:xfrm>
            <a:off x="8933531" y="2843645"/>
            <a:ext cx="262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BE032906-0C8E-82A0-794A-31779696B333}"/>
              </a:ext>
            </a:extLst>
          </p:cNvPr>
          <p:cNvSpPr/>
          <p:nvPr/>
        </p:nvSpPr>
        <p:spPr>
          <a:xfrm>
            <a:off x="4671412" y="3800468"/>
            <a:ext cx="2068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AP_Label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7201BC30-FCAB-AC72-E413-0847A59797EF}"/>
              </a:ext>
            </a:extLst>
          </p:cNvPr>
          <p:cNvSpPr/>
          <p:nvPr/>
        </p:nvSpPr>
        <p:spPr>
          <a:xfrm>
            <a:off x="4696475" y="4472348"/>
            <a:ext cx="2536729" cy="36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AP.label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=224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FB6A8DC-8833-6D10-FCD8-985BF6F6E92A}"/>
              </a:ext>
            </a:extLst>
          </p:cNvPr>
          <p:cNvSpPr/>
          <p:nvPr/>
        </p:nvSpPr>
        <p:spPr>
          <a:xfrm>
            <a:off x="7148152" y="3835570"/>
            <a:ext cx="3832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Compute Evaluation Metrics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𝐶𝐻𝐼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𝐷𝐵𝐼</m:t>
                                </m:r>
                              </m:oMath>
                            </m:oMathPara>
                          </a14:m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47">
                <a:extLst>
                  <a:ext uri="{FF2B5EF4-FFF2-40B4-BE49-F238E27FC236}">
                    <a16:creationId xmlns:a16="http://schemas.microsoft.com/office/drawing/2014/main" id="{A46FEC58-CEF1-760E-065A-49991924C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324944"/>
                  </p:ext>
                </p:extLst>
              </p:nvPr>
            </p:nvGraphicFramePr>
            <p:xfrm>
              <a:off x="6561636" y="4507450"/>
              <a:ext cx="5267960" cy="19633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33980">
                      <a:extLst>
                        <a:ext uri="{9D8B030D-6E8A-4147-A177-3AD203B41FA5}">
                          <a16:colId xmlns:a16="http://schemas.microsoft.com/office/drawing/2014/main" val="153986414"/>
                        </a:ext>
                      </a:extLst>
                    </a:gridCol>
                    <a:gridCol w="2633980">
                      <a:extLst>
                        <a:ext uri="{9D8B030D-6E8A-4147-A177-3AD203B41FA5}">
                          <a16:colId xmlns:a16="http://schemas.microsoft.com/office/drawing/2014/main" val="2939674007"/>
                        </a:ext>
                      </a:extLst>
                    </a:gridCol>
                  </a:tblGrid>
                  <a:tr h="3966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Evaluation Metrics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Score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399955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87209" r="-100693" b="-2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0.142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601371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187209" r="-100693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>
                              <a:solidFill>
                                <a:schemeClr val="bg1"/>
                              </a:solidFill>
                              <a:effectLst/>
                            </a:rPr>
                            <a:t>330.338</a:t>
                          </a:r>
                          <a:endParaRPr lang="zh-CN" sz="2400" kern="10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19072"/>
                      </a:ext>
                    </a:extLst>
                  </a:tr>
                  <a:tr h="522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1" t="-287209" r="-100693" b="-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1.508</a:t>
                          </a:r>
                          <a:endParaRPr lang="zh-CN" sz="2400" kern="100" dirty="0">
                            <a:solidFill>
                              <a:schemeClr val="bg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905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49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1748971" y="2482762"/>
            <a:ext cx="386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300" noProof="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036064" y="2636999"/>
            <a:ext cx="5767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Analysis &amp; Conclusion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Analysis</a:t>
            </a:r>
          </a:p>
          <a:p>
            <a:pPr lvl="0" algn="ctr"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Conclusion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9"/>
          <p:cNvSpPr/>
          <p:nvPr/>
        </p:nvSpPr>
        <p:spPr>
          <a:xfrm>
            <a:off x="285053" y="5250967"/>
            <a:ext cx="435192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clustering results of different models on the same data are significantly different.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30"/>
          <p:cNvSpPr/>
          <p:nvPr/>
        </p:nvSpPr>
        <p:spPr>
          <a:xfrm>
            <a:off x="1676876" y="4727747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3C101-1D92-46CF-8265-61495BD77B9B}"/>
              </a:ext>
            </a:extLst>
          </p:cNvPr>
          <p:cNvSpPr txBox="1"/>
          <p:nvPr/>
        </p:nvSpPr>
        <p:spPr>
          <a:xfrm>
            <a:off x="1009201" y="287761"/>
            <a:ext cx="234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 Analysis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F38B5AFD-26D2-46E8-B90F-3115CF510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EB0F6B2-8789-1CE7-97E8-23C18387A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92682"/>
              </p:ext>
            </p:extLst>
          </p:nvPr>
        </p:nvGraphicFramePr>
        <p:xfrm>
          <a:off x="1659898" y="1372735"/>
          <a:ext cx="8458908" cy="3260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3260">
                  <a:extLst>
                    <a:ext uri="{9D8B030D-6E8A-4147-A177-3AD203B41FA5}">
                      <a16:colId xmlns:a16="http://schemas.microsoft.com/office/drawing/2014/main" val="2712316234"/>
                    </a:ext>
                  </a:extLst>
                </a:gridCol>
                <a:gridCol w="1618301">
                  <a:extLst>
                    <a:ext uri="{9D8B030D-6E8A-4147-A177-3AD203B41FA5}">
                      <a16:colId xmlns:a16="http://schemas.microsoft.com/office/drawing/2014/main" val="4011202432"/>
                    </a:ext>
                  </a:extLst>
                </a:gridCol>
                <a:gridCol w="1461095">
                  <a:extLst>
                    <a:ext uri="{9D8B030D-6E8A-4147-A177-3AD203B41FA5}">
                      <a16:colId xmlns:a16="http://schemas.microsoft.com/office/drawing/2014/main" val="371392682"/>
                    </a:ext>
                  </a:extLst>
                </a:gridCol>
                <a:gridCol w="1006155">
                  <a:extLst>
                    <a:ext uri="{9D8B030D-6E8A-4147-A177-3AD203B41FA5}">
                      <a16:colId xmlns:a16="http://schemas.microsoft.com/office/drawing/2014/main" val="1676634549"/>
                    </a:ext>
                  </a:extLst>
                </a:gridCol>
                <a:gridCol w="1710097">
                  <a:extLst>
                    <a:ext uri="{9D8B030D-6E8A-4147-A177-3AD203B41FA5}">
                      <a16:colId xmlns:a16="http://schemas.microsoft.com/office/drawing/2014/main" val="3581154157"/>
                    </a:ext>
                  </a:extLst>
                </a:gridCol>
              </a:tblGrid>
              <a:tr h="8900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 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Silhouette Score(s)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CHI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DBI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effectLst/>
                        </a:rPr>
                        <a:t>Number of clusters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9387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K-means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0.2396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2476.4846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1.5397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93849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Gaussian Mixture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0.265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3003.035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1.357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616615"/>
                  </a:ext>
                </a:extLst>
              </a:tr>
              <a:tr h="7355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Affinity Propagation Model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0.142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330.338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1.508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224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685647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3CD7ED5-530D-1EDC-2D59-45FDB8E677E0}"/>
              </a:ext>
            </a:extLst>
          </p:cNvPr>
          <p:cNvSpPr/>
          <p:nvPr/>
        </p:nvSpPr>
        <p:spPr>
          <a:xfrm>
            <a:off x="4374336" y="5261529"/>
            <a:ext cx="419649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Gaussian Mixture Model performs best among the three evaluation metrics.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3D28A-7E40-C628-9B47-30D84925B0CE}"/>
              </a:ext>
            </a:extLst>
          </p:cNvPr>
          <p:cNvSpPr/>
          <p:nvPr/>
        </p:nvSpPr>
        <p:spPr>
          <a:xfrm>
            <a:off x="6094543" y="4738309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249944A6-8083-8514-E280-0726061E682E}"/>
              </a:ext>
            </a:extLst>
          </p:cNvPr>
          <p:cNvSpPr/>
          <p:nvPr/>
        </p:nvSpPr>
        <p:spPr>
          <a:xfrm>
            <a:off x="8492025" y="5274100"/>
            <a:ext cx="3852375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Affinity Propagation Model isn't useful for this cluster task.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19A5822-7F98-550A-2ACE-AEF0671671D5}"/>
              </a:ext>
            </a:extLst>
          </p:cNvPr>
          <p:cNvSpPr/>
          <p:nvPr/>
        </p:nvSpPr>
        <p:spPr>
          <a:xfrm>
            <a:off x="9944886" y="4752588"/>
            <a:ext cx="328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08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1" grpId="0"/>
      <p:bldP spid="3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E95FC-B4FD-737B-E3CE-28F016AD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86"/>
            <a:ext cx="5666653" cy="3697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8DDC6-B88A-9016-593F-0D681AF9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4" y="1569011"/>
            <a:ext cx="6813946" cy="42426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732" y="651889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19C5055-3BD9-4884-850E-1126EA35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2AE5F-F3B6-6F0C-9710-9788A715C1E1}"/>
              </a:ext>
            </a:extLst>
          </p:cNvPr>
          <p:cNvSpPr txBox="1"/>
          <p:nvPr/>
        </p:nvSpPr>
        <p:spPr>
          <a:xfrm>
            <a:off x="902925" y="215999"/>
            <a:ext cx="10154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 Conclusion—Business meaning of each cluster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567314" y="2375226"/>
            <a:ext cx="5236723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</a:t>
            </a:r>
            <a:endParaRPr lang="zh-CN" altLang="en-US" sz="9600" spc="-300" dirty="0">
              <a:solidFill>
                <a:schemeClr val="bg2">
                  <a:lumMod val="2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A59E760-AA2F-4314-9148-6B3D6961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9153835-2F1B-4611-8689-959799E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21EFC8F-E370-4119-877D-F9BA16227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95926">
            <a:off x="1387172" y="-376145"/>
            <a:ext cx="714375" cy="177165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4E96A5F-C3F4-4686-AD7A-8A2B91EF1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3986" y="4555825"/>
            <a:ext cx="1824303" cy="182430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8EF9974-C27B-4E6B-95EE-0C9AEE521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20866" y="4996348"/>
            <a:ext cx="6505229" cy="402533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E69643BA-E10E-4AEB-8568-F80D2C7F6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0673" y="0"/>
            <a:ext cx="800100" cy="1400175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337CD2F-064C-49A9-9836-BAC05B4D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403" y="-606321"/>
            <a:ext cx="929956" cy="1771650"/>
          </a:xfrm>
          <a:prstGeom prst="rect">
            <a:avLst/>
          </a:prstGeom>
        </p:spPr>
      </p:pic>
      <p:sp>
        <p:nvSpPr>
          <p:cNvPr id="2" name="矩形: 圆角 23">
            <a:extLst>
              <a:ext uri="{FF2B5EF4-FFF2-40B4-BE49-F238E27FC236}">
                <a16:creationId xmlns:a16="http://schemas.microsoft.com/office/drawing/2014/main" id="{AF474EE0-A2CF-1454-1AC9-5B581C04F6B2}"/>
              </a:ext>
            </a:extLst>
          </p:cNvPr>
          <p:cNvSpPr/>
          <p:nvPr/>
        </p:nvSpPr>
        <p:spPr>
          <a:xfrm rot="10800000" flipV="1">
            <a:off x="4628159" y="4045142"/>
            <a:ext cx="3073137" cy="951206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EAD04-6D58-83E4-561C-B14BC3A4A3B9}"/>
              </a:ext>
            </a:extLst>
          </p:cNvPr>
          <p:cNvSpPr txBox="1"/>
          <p:nvPr/>
        </p:nvSpPr>
        <p:spPr>
          <a:xfrm>
            <a:off x="4806841" y="4195672"/>
            <a:ext cx="289445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23050994g ZHANG </a:t>
            </a:r>
            <a:r>
              <a:rPr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Yian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B9F3E6-EC6B-FA0D-4522-8490DC269A39}"/>
              </a:ext>
            </a:extLst>
          </p:cNvPr>
          <p:cNvSpPr txBox="1"/>
          <p:nvPr/>
        </p:nvSpPr>
        <p:spPr>
          <a:xfrm>
            <a:off x="4869956" y="4495983"/>
            <a:ext cx="26314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23052341g  FAN Ziyao</a:t>
            </a:r>
          </a:p>
        </p:txBody>
      </p:sp>
    </p:spTree>
    <p:extLst>
      <p:ext uri="{BB962C8B-B14F-4D97-AF65-F5344CB8AC3E}">
        <p14:creationId xmlns:p14="http://schemas.microsoft.com/office/powerpoint/2010/main" val="323893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2169058" y="2482762"/>
            <a:ext cx="344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6640378" y="2636999"/>
            <a:ext cx="2146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Dataset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631A7D-932C-48D9-AB8B-2F2C4F1A817A}"/>
              </a:ext>
            </a:extLst>
          </p:cNvPr>
          <p:cNvSpPr/>
          <p:nvPr/>
        </p:nvSpPr>
        <p:spPr>
          <a:xfrm>
            <a:off x="5199172" y="3622233"/>
            <a:ext cx="502921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 Introduction</a:t>
            </a: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Processing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4685E52-873E-43D1-AA17-4979E7F0C052}"/>
              </a:ext>
            </a:extLst>
          </p:cNvPr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D09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D124A2-A311-4182-9EDA-B5BED4C5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44325" y="3901136"/>
            <a:ext cx="2162175" cy="42862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23E8392-A49D-47C5-9100-0673EA039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5205" y="-167690"/>
            <a:ext cx="2162175" cy="42862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BE41227-2C93-43A8-83D3-195B7664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44601" y="-402372"/>
            <a:ext cx="2032770" cy="4454794"/>
          </a:xfrm>
          <a:prstGeom prst="rect">
            <a:avLst/>
          </a:prstGeom>
        </p:spPr>
      </p:pic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2D4369EE-E18D-4FA4-A68A-D4DE9D34FE6D}"/>
              </a:ext>
            </a:extLst>
          </p:cNvPr>
          <p:cNvSpPr/>
          <p:nvPr/>
        </p:nvSpPr>
        <p:spPr>
          <a:xfrm rot="10800000" flipV="1">
            <a:off x="2841646" y="3949635"/>
            <a:ext cx="2096724" cy="237980"/>
          </a:xfrm>
          <a:prstGeom prst="roundRect">
            <a:avLst>
              <a:gd name="adj" fmla="val 50000"/>
            </a:avLst>
          </a:prstGeom>
          <a:solidFill>
            <a:srgbClr val="BD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7"/>
          <p:cNvCxnSpPr>
            <a:cxnSpLocks/>
          </p:cNvCxnSpPr>
          <p:nvPr/>
        </p:nvCxnSpPr>
        <p:spPr>
          <a:xfrm>
            <a:off x="396595" y="1504888"/>
            <a:ext cx="0" cy="27625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6;p19"/>
          <p:cNvSpPr txBox="1"/>
          <p:nvPr/>
        </p:nvSpPr>
        <p:spPr>
          <a:xfrm>
            <a:off x="1339814" y="171955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502875" y="1362299"/>
            <a:ext cx="11987465" cy="84502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Our dataset, titled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Credit Card Dataset for Clustering”, is sourced from Kaggle.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The sample Dataset summarizes the usage behavior of about 9000 active credit card holders during the last 6 months. The file is at a customer level with 18 behavioral variables.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5A8E964-7E10-4B11-BB48-E2E97714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F681F-8F4E-FB0D-39AC-73F93A48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8" y="2242191"/>
            <a:ext cx="11377642" cy="186686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5B8982-1BD0-5DA3-372E-5E7149149952}"/>
              </a:ext>
            </a:extLst>
          </p:cNvPr>
          <p:cNvGraphicFramePr>
            <a:graphicFrameLocks noGrp="1"/>
          </p:cNvGraphicFramePr>
          <p:nvPr/>
        </p:nvGraphicFramePr>
        <p:xfrm>
          <a:off x="597677" y="4596509"/>
          <a:ext cx="11271476" cy="21625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35738">
                  <a:extLst>
                    <a:ext uri="{9D8B030D-6E8A-4147-A177-3AD203B41FA5}">
                      <a16:colId xmlns:a16="http://schemas.microsoft.com/office/drawing/2014/main" val="2059556060"/>
                    </a:ext>
                  </a:extLst>
                </a:gridCol>
                <a:gridCol w="5635738">
                  <a:extLst>
                    <a:ext uri="{9D8B030D-6E8A-4147-A177-3AD203B41FA5}">
                      <a16:colId xmlns:a16="http://schemas.microsoft.com/office/drawing/2014/main" val="431406721"/>
                    </a:ext>
                  </a:extLst>
                </a:gridCol>
              </a:tblGrid>
              <a:tr h="322545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40167"/>
                  </a:ext>
                </a:extLst>
              </a:tr>
              <a:tr h="564454">
                <a:tc>
                  <a:txBody>
                    <a:bodyPr/>
                    <a:lstStyle/>
                    <a:p>
                      <a:r>
                        <a:rPr lang="en-US" altLang="zh-C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amount left in their account to make purchases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46568"/>
                  </a:ext>
                </a:extLst>
              </a:tr>
              <a:tr h="500803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Amount of purchases made from account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39885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ONEOFF_PURCHASES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purchase amount done in one-go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893288"/>
                  </a:ext>
                </a:extLst>
              </a:tr>
              <a:tr h="322545"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CASH_ADVANCE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Cash in advance given by the user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2270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773912A-2F33-90E8-8CA4-ACD336431F83}"/>
              </a:ext>
            </a:extLst>
          </p:cNvPr>
          <p:cNvSpPr txBox="1"/>
          <p:nvPr/>
        </p:nvSpPr>
        <p:spPr>
          <a:xfrm>
            <a:off x="597678" y="4227177"/>
            <a:ext cx="624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Data Dictionary for Credit Card dataset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22C8B5-6306-AA00-E514-126A22E406A2}"/>
              </a:ext>
            </a:extLst>
          </p:cNvPr>
          <p:cNvSpPr txBox="1"/>
          <p:nvPr/>
        </p:nvSpPr>
        <p:spPr>
          <a:xfrm>
            <a:off x="902925" y="98954"/>
            <a:ext cx="5460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LaM Display" panose="020F0502020204030204" pitchFamily="2" charset="0"/>
                <a:cs typeface="ADLaM Display" panose="020F0502020204030204" pitchFamily="2" charset="0"/>
              </a:rPr>
              <a:t>Dataset  introduction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E06C1E94-88EC-4848-BF0E-EE9530A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5251C-CB84-AADF-1ABC-425704957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6" y="1653537"/>
            <a:ext cx="6767393" cy="443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1C07F-E0E4-38C3-4BA2-E3AB5141C467}"/>
              </a:ext>
            </a:extLst>
          </p:cNvPr>
          <p:cNvSpPr txBox="1"/>
          <p:nvPr/>
        </p:nvSpPr>
        <p:spPr>
          <a:xfrm>
            <a:off x="7401641" y="2252190"/>
            <a:ext cx="4647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  has 313 missing entries.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These </a:t>
            </a:r>
            <a:r>
              <a:rPr lang="zh-CN" altLang="en-US" dirty="0"/>
              <a:t>missing values only account for 3.5%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</a:t>
            </a:r>
            <a:r>
              <a:rPr lang="zh-CN" altLang="en-US" dirty="0"/>
              <a:t>decided to remove these missing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93066-C1FB-510B-599C-D25CC27E72E7}"/>
              </a:ext>
            </a:extLst>
          </p:cNvPr>
          <p:cNvCxnSpPr>
            <a:cxnSpLocks/>
          </p:cNvCxnSpPr>
          <p:nvPr/>
        </p:nvCxnSpPr>
        <p:spPr>
          <a:xfrm flipV="1">
            <a:off x="5118265" y="2719137"/>
            <a:ext cx="2283376" cy="2485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A746F-8C8F-D741-E191-E79D618E69BC}"/>
              </a:ext>
            </a:extLst>
          </p:cNvPr>
          <p:cNvSpPr txBox="1"/>
          <p:nvPr/>
        </p:nvSpPr>
        <p:spPr>
          <a:xfrm>
            <a:off x="962526" y="118083"/>
            <a:ext cx="4259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Data processing</a:t>
            </a:r>
          </a:p>
          <a:p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A5DE85B-A4AF-61D5-562D-163AE696E8DC}"/>
              </a:ext>
            </a:extLst>
          </p:cNvPr>
          <p:cNvSpPr txBox="1"/>
          <p:nvPr/>
        </p:nvSpPr>
        <p:spPr>
          <a:xfrm>
            <a:off x="3092115" y="1321475"/>
            <a:ext cx="11987465" cy="37944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Missing value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67711-35CC-F77B-943F-6FA8930C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" y="1124953"/>
            <a:ext cx="5517794" cy="5295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C86E0-646F-57CC-44FA-5EA9D48C85B5}"/>
              </a:ext>
            </a:extLst>
          </p:cNvPr>
          <p:cNvSpPr txBox="1"/>
          <p:nvPr/>
        </p:nvSpPr>
        <p:spPr>
          <a:xfrm>
            <a:off x="1715183" y="251987"/>
            <a:ext cx="3331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BoxPlot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89F4A-6D74-3DBF-D9EC-578CC8AFF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" r="23546"/>
          <a:stretch/>
        </p:blipFill>
        <p:spPr>
          <a:xfrm>
            <a:off x="7039523" y="1124953"/>
            <a:ext cx="5014733" cy="5295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BFA82-B39B-FC48-203F-6A038751C296}"/>
              </a:ext>
            </a:extLst>
          </p:cNvPr>
          <p:cNvSpPr txBox="1"/>
          <p:nvPr/>
        </p:nvSpPr>
        <p:spPr>
          <a:xfrm>
            <a:off x="7039523" y="251987"/>
            <a:ext cx="4601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DLaM Display" panose="020F0502020204030204" pitchFamily="2" charset="0"/>
                <a:cs typeface="ADLaM Display" panose="020F0502020204030204" pitchFamily="2" charset="0"/>
              </a:rPr>
              <a:t>Outliers counts</a:t>
            </a:r>
            <a:endParaRPr lang="zh-CN" altLang="en-US" sz="4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A04BBC-21FB-4655-EE49-C63A053A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9" y="4093490"/>
            <a:ext cx="3470063" cy="2710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7E72-B669-353C-F920-5269A029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6" y="1521183"/>
            <a:ext cx="3246377" cy="224620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86FCC72-F043-42C8-A5C7-5D3C0279CC55}"/>
              </a:ext>
            </a:extLst>
          </p:cNvPr>
          <p:cNvSpPr txBox="1"/>
          <p:nvPr/>
        </p:nvSpPr>
        <p:spPr>
          <a:xfrm>
            <a:off x="1009200" y="-10757"/>
            <a:ext cx="659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Remove the outliers</a:t>
            </a:r>
            <a:endParaRPr lang="zh-CN" altLang="en-US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A9648CE-C234-454A-956C-CF381B376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A92FF-448E-549D-7BE9-0FE0FD21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43" y="1629222"/>
            <a:ext cx="3404937" cy="222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D00FF-276D-DADD-B3EB-7A3775F1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3" y="1629222"/>
            <a:ext cx="3317757" cy="2273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482E5-9035-23A0-B16D-587530EFC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360" y="4147632"/>
            <a:ext cx="3606985" cy="2463927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9736FA47-94A0-357F-47F4-031A059FBF16}"/>
              </a:ext>
            </a:extLst>
          </p:cNvPr>
          <p:cNvSpPr txBox="1"/>
          <p:nvPr/>
        </p:nvSpPr>
        <p:spPr>
          <a:xfrm>
            <a:off x="1162623" y="844659"/>
            <a:ext cx="11987465" cy="58854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part, we do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not remove all the outliers.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is </a:t>
            </a: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We decided to drop some outliers which are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extreme values.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highlight>
                <a:srgbClr val="FFFF00"/>
              </a:highligh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41EA0-C45E-401B-8200-4BA8C839A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" y="735487"/>
            <a:ext cx="5230152" cy="4681701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E93674D9-4D77-4DD9-B601-705F6ECF6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sp>
        <p:nvSpPr>
          <p:cNvPr id="5" name="文本框 31">
            <a:extLst>
              <a:ext uri="{FF2B5EF4-FFF2-40B4-BE49-F238E27FC236}">
                <a16:creationId xmlns:a16="http://schemas.microsoft.com/office/drawing/2014/main" id="{1CFF8A31-E5AB-87F7-A805-1423B71D373C}"/>
              </a:ext>
            </a:extLst>
          </p:cNvPr>
          <p:cNvSpPr txBox="1"/>
          <p:nvPr/>
        </p:nvSpPr>
        <p:spPr>
          <a:xfrm>
            <a:off x="1009200" y="-10757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Fix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the</a:t>
            </a:r>
            <a:r>
              <a:rPr lang="zh-CN" altLang="en-US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4400" dirty="0">
                <a:latin typeface="ADLaM Display" panose="020F0502020204030204" pitchFamily="2" charset="0"/>
                <a:cs typeface="ADLaM Display" panose="020F0502020204030204" pitchFamily="2" charset="0"/>
              </a:rPr>
              <a:t>skewness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1AD37-EA94-B7A9-40CD-7E672CDC6213}"/>
              </a:ext>
            </a:extLst>
          </p:cNvPr>
          <p:cNvSpPr txBox="1"/>
          <p:nvPr/>
        </p:nvSpPr>
        <p:spPr>
          <a:xfrm>
            <a:off x="580752" y="5555468"/>
            <a:ext cx="4061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MINIMUM_PAYMENTS,PURCHASES, CASH_ADVANCE and some other features hav</a:t>
            </a:r>
            <a:r>
              <a:rPr lang="en-US" altLang="zh-CN" dirty="0"/>
              <a:t>e</a:t>
            </a:r>
            <a:r>
              <a:rPr lang="zh-CN" altLang="en-US" dirty="0"/>
              <a:t> strong “</a:t>
            </a:r>
            <a:r>
              <a:rPr lang="en-US" altLang="zh-CN" dirty="0"/>
              <a:t>right-skewed</a:t>
            </a:r>
            <a:r>
              <a:rPr lang="zh-CN" altLang="en-US" dirty="0"/>
              <a:t>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/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Log-transformation</a:t>
                </a:r>
                <a:r>
                  <a:rPr lang="en-US" altLang="zh-CN" dirty="0"/>
                  <a:t> changes the skewness of the distribution and addresses values with a right-tailed distribution.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n-NO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nn-NO" altLang="zh-CN" i="1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n-NO" altLang="zh-CN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n-NO" altLang="zh-CN" i="1" dirty="0" smtClean="0">
                              <a:latin typeface="Cambria Math" panose="02040503050406030204" pitchFamily="18" charset="0"/>
                            </a:rPr>
                            <m:t>+ 0.1</m:t>
                          </m:r>
                        </m:e>
                      </m:d>
                    </m:oMath>
                  </m:oMathPara>
                </a14:m>
                <a:endParaRPr lang="nn-NO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631E-B2A6-CFAA-6B84-E77F1B22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03" y="5393020"/>
                <a:ext cx="5064234" cy="1477328"/>
              </a:xfrm>
              <a:prstGeom prst="rect">
                <a:avLst/>
              </a:prstGeom>
              <a:blipFill>
                <a:blip r:embed="rId5"/>
                <a:stretch>
                  <a:fillRect l="-963" t="-2479" r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E1DACDF-D578-03D4-EC91-8031507CF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508" y="887559"/>
            <a:ext cx="5686933" cy="412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形 31">
            <a:extLst>
              <a:ext uri="{FF2B5EF4-FFF2-40B4-BE49-F238E27FC236}">
                <a16:creationId xmlns:a16="http://schemas.microsoft.com/office/drawing/2014/main" id="{AA31FE42-9EF1-490C-AE33-0F1835DD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25" y="-326123"/>
            <a:ext cx="8001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CD4CA-ADC8-54A5-EE3E-D006BB283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5" y="1295610"/>
            <a:ext cx="6509526" cy="5622387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E68C3A17-EC3C-F755-D6F2-64FFD5A118B9}"/>
              </a:ext>
            </a:extLst>
          </p:cNvPr>
          <p:cNvSpPr txBox="1"/>
          <p:nvPr/>
        </p:nvSpPr>
        <p:spPr>
          <a:xfrm>
            <a:off x="2018443" y="279676"/>
            <a:ext cx="844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latin typeface="ADLaM Display" panose="020F0502020204030204" pitchFamily="2" charset="0"/>
                <a:cs typeface="ADLaM Display" panose="020F0502020204030204" pitchFamily="2" charset="0"/>
              </a:rPr>
              <a:t>HeatMap</a:t>
            </a:r>
            <a:endParaRPr lang="en-US" altLang="zh-CN" sz="44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DAA3-330D-9475-FC82-64A0D23C46C6}"/>
              </a:ext>
            </a:extLst>
          </p:cNvPr>
          <p:cNvSpPr txBox="1"/>
          <p:nvPr/>
        </p:nvSpPr>
        <p:spPr>
          <a:xfrm>
            <a:off x="7080221" y="1962271"/>
            <a:ext cx="5021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correlation between “INSTALLMENTS PURCHASES” and “PURCHASES FREQUENCY”</a:t>
            </a:r>
          </a:p>
          <a:p>
            <a:r>
              <a:rPr lang="en-US" altLang="zh-CN" dirty="0"/>
              <a:t>is 0.7864, indicating a strong positive correlation between these two variables.</a:t>
            </a:r>
          </a:p>
          <a:p>
            <a:r>
              <a:rPr lang="en-US" altLang="zh-CN" dirty="0"/>
              <a:t>This suggests that customers who make purchases more frequently </a:t>
            </a:r>
            <a:r>
              <a:rPr lang="en-US" altLang="zh-CN" dirty="0">
                <a:highlight>
                  <a:srgbClr val="FFFF00"/>
                </a:highlight>
              </a:rPr>
              <a:t>tend to prefer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using installment payments</a:t>
            </a:r>
            <a:r>
              <a:rPr lang="en-US" altLang="zh-CN" dirty="0"/>
              <a:t> for these purchases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4k1au5x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917</Words>
  <Application>Microsoft Office PowerPoint</Application>
  <PresentationFormat>宽屏</PresentationFormat>
  <Paragraphs>215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Inter</vt:lpstr>
      <vt:lpstr>等线</vt:lpstr>
      <vt:lpstr>印品黑体</vt:lpstr>
      <vt:lpstr>ADLaM Display</vt:lpstr>
      <vt:lpstr>Arial</vt:lpstr>
      <vt:lpstr>Cambria Math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FAN, Ziyao [Student]</cp:lastModifiedBy>
  <cp:revision>32</cp:revision>
  <dcterms:created xsi:type="dcterms:W3CDTF">2021-05-18T08:51:17Z</dcterms:created>
  <dcterms:modified xsi:type="dcterms:W3CDTF">2024-04-18T04:05:16Z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FB7780AF960E4B5CBA7C46FFDD115AA0</vt:lpwstr>
  </property>
</Properties>
</file>